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Algerian" panose="04020705040A02060702" pitchFamily="82" charset="0"/>
      <p:regular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F36F4F0-168E-4D34-84FF-926AC1E89D93}">
  <a:tblStyle styleId="{AF36F4F0-168E-4D34-84FF-926AC1E89D9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0ADE2C-CFE4-4107-92E0-2E02C18540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556" y="-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933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inglink.com/scene/91165945264865280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zhUSeQxOK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worksheets.com/qo487217v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-3ZHRdJl4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8FC"/>
            </a:gs>
            <a:gs pos="39999">
              <a:srgbClr val="CCCC00"/>
            </a:gs>
            <a:gs pos="83000">
              <a:srgbClr val="CC9900"/>
            </a:gs>
            <a:gs pos="100000">
              <a:srgbClr val="663300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9675" y="104775"/>
            <a:ext cx="9890125" cy="50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825490" y="4999631"/>
            <a:ext cx="9273919" cy="1754326"/>
          </a:xfrm>
          <a:prstGeom prst="rect">
            <a:avLst/>
          </a:prstGeom>
          <a:solidFill>
            <a:srgbClr val="FBE4D4"/>
          </a:solidFill>
          <a:ln w="952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“Il Signore rivela all’uomo il volto del Padre”</a:t>
            </a:r>
            <a:endParaRPr sz="5400" b="1" i="0" u="none" strike="noStrike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/>
          <p:nvPr/>
        </p:nvSpPr>
        <p:spPr>
          <a:xfrm>
            <a:off x="187325" y="1525588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1881188" y="1255713"/>
            <a:ext cx="20685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DIO E L'UOMO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2" name="Google Shape;272;p22"/>
          <p:cNvGraphicFramePr/>
          <p:nvPr/>
        </p:nvGraphicFramePr>
        <p:xfrm>
          <a:off x="4213225" y="955675"/>
          <a:ext cx="7978775" cy="54927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7978775"/>
              </a:tblGrid>
              <a:tr h="54927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Char char="-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Sapere che per la religione cristiana Gesù è il Signore che rivela all'uomo il volto del Padre e annuncia il Regno di Dio con parole ed azioni.</a:t>
                      </a:r>
                      <a:endParaRPr sz="1800" u="none" strike="noStrike" cap="none"/>
                    </a:p>
                  </a:txBody>
                  <a:tcPr marL="89525" marR="8952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273" name="Google Shape;273;p22"/>
          <p:cNvSpPr txBox="1"/>
          <p:nvPr/>
        </p:nvSpPr>
        <p:spPr>
          <a:xfrm>
            <a:off x="1497013" y="1809750"/>
            <a:ext cx="283686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BIBBIA E LE FONTI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4" name="Google Shape;274;p22"/>
          <p:cNvGraphicFramePr/>
          <p:nvPr/>
        </p:nvGraphicFramePr>
        <p:xfrm>
          <a:off x="4213225" y="1546225"/>
          <a:ext cx="7978775" cy="701675"/>
        </p:xfrm>
        <a:graphic>
          <a:graphicData uri="http://schemas.openxmlformats.org/drawingml/2006/table">
            <a:tbl>
              <a:tblPr firstRow="1" firstCol="1" bandRow="1">
                <a:noFill/>
                <a:tableStyleId>{AF36F4F0-168E-4D34-84FF-926AC1E89D93}</a:tableStyleId>
              </a:tblPr>
              <a:tblGrid>
                <a:gridCol w="7978775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Leggere direttamente pagine bibliche ed evangeliche riconoscendone il genere letterario e individuandone il messaggio principale</a:t>
                      </a: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275" name="Google Shape;275;p22"/>
          <p:cNvSpPr txBox="1"/>
          <p:nvPr/>
        </p:nvSpPr>
        <p:spPr>
          <a:xfrm>
            <a:off x="0" y="7938"/>
            <a:ext cx="121920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PARABOLA:…</a:t>
            </a:r>
            <a:r>
              <a:rPr lang="it-IT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padre misericordioso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153988" y="3244850"/>
            <a:ext cx="33004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7" name="Google Shape;277;p22"/>
          <p:cNvGraphicFramePr/>
          <p:nvPr/>
        </p:nvGraphicFramePr>
        <p:xfrm>
          <a:off x="4071938" y="3044825"/>
          <a:ext cx="7924800" cy="329184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7924800"/>
              </a:tblGrid>
              <a:tr h="329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1° LEZIONE (2H):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Racconto /visione del racconto animato https://youtu.be/RjP1yh15NsY · Esegesi</a:t>
                      </a:r>
                      <a:endParaRPr/>
                    </a:p>
                    <a:p>
                      <a:pPr marL="34290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2° LEZIONE (2H):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· Attività sulle emozioni: in questa parabola i personaggi provano tante emozioni: RABBIA, TRISTEZZA, GELOSIA, INVIDIA, AMORE, GIOIA, PAURA …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- Rappresentazione dei personaggi associando le emozioni ai personaggi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Riflessione guidata: ti è mai successo di provare queste emozioni? Ti è mai successo di disobbedire provocando tristezza? Ti è successo di essere perdonato? Ti è mai successo di essere invidioso di qualcuno? Ti è mai successo di saper perdonare? Ti è mai successo di aver paura di non essere perdonato?</a:t>
                      </a:r>
                      <a:endParaRPr sz="1800" u="none" strike="noStrike" cap="none"/>
                    </a:p>
                  </a:txBody>
                  <a:tcPr marL="89525" marR="89525" marT="0" marB="0"/>
                </a:tc>
              </a:tr>
            </a:tbl>
          </a:graphicData>
        </a:graphic>
      </p:graphicFrame>
      <p:sp>
        <p:nvSpPr>
          <p:cNvPr id="278" name="Google Shape;278;p22"/>
          <p:cNvSpPr txBox="1"/>
          <p:nvPr/>
        </p:nvSpPr>
        <p:spPr>
          <a:xfrm>
            <a:off x="195263" y="4748213"/>
            <a:ext cx="2232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9" name="Google Shape;279;p22"/>
          <p:cNvGraphicFramePr/>
          <p:nvPr/>
        </p:nvGraphicFramePr>
        <p:xfrm>
          <a:off x="55563" y="5289550"/>
          <a:ext cx="3894125" cy="140208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894125"/>
              </a:tblGrid>
              <a:tr h="1401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-UTILIZZO DELLA BIBBIA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-IL LINGUAGGIO VERBALE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-</a:t>
                      </a:r>
                      <a:r>
                        <a:rPr lang="it-IT" sz="1400" u="none" strike="noStrike" cap="none"/>
                        <a:t>DRAMMATIZZAZIONE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LINGUAGGIO ICONICO-VISIVO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-VALORIZZAZIONE DELL'ESPERIENZA DELL'ALUNNO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75" marR="89575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280" name="Google Shape;280;p22"/>
          <p:cNvSpPr txBox="1"/>
          <p:nvPr/>
        </p:nvSpPr>
        <p:spPr>
          <a:xfrm>
            <a:off x="5053013" y="6453188"/>
            <a:ext cx="2425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2"/>
          <p:cNvGraphicFramePr/>
          <p:nvPr/>
        </p:nvGraphicFramePr>
        <p:xfrm>
          <a:off x="7478713" y="6423025"/>
          <a:ext cx="2847975" cy="42705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7975"/>
              </a:tblGrid>
              <a:tr h="4270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50" marR="8955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  <p:sp>
        <p:nvSpPr>
          <p:cNvPr id="282" name="Google Shape;282;p22"/>
          <p:cNvSpPr txBox="1"/>
          <p:nvPr/>
        </p:nvSpPr>
        <p:spPr>
          <a:xfrm>
            <a:off x="1993900" y="2349500"/>
            <a:ext cx="31051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VALORI ETICI 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RELIGIOSI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3" name="Google Shape;283;p22"/>
          <p:cNvGraphicFramePr/>
          <p:nvPr/>
        </p:nvGraphicFramePr>
        <p:xfrm>
          <a:off x="4213225" y="2209800"/>
          <a:ext cx="7978775" cy="766775"/>
        </p:xfrm>
        <a:graphic>
          <a:graphicData uri="http://schemas.openxmlformats.org/drawingml/2006/table">
            <a:tbl>
              <a:tblPr firstRow="1" firstCol="1" bandRow="1">
                <a:noFill/>
                <a:tableStyleId>{AF36F4F0-168E-4D34-84FF-926AC1E89D93}</a:tableStyleId>
              </a:tblPr>
              <a:tblGrid>
                <a:gridCol w="7978775"/>
              </a:tblGrid>
              <a:tr h="766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Riconoscere nella vita e negli insegnamenti di Gesù proposte di scelte responsabili, anche per un personale progetto di vita.</a:t>
                      </a: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/>
        </p:nvSpPr>
        <p:spPr>
          <a:xfrm>
            <a:off x="57150" y="-23813"/>
            <a:ext cx="12098338" cy="92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it-IT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it-IT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padre misericordioso</a:t>
            </a: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  </a:t>
            </a:r>
            <a:r>
              <a:rPr lang="it-I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LAVORO INTERDISCIPLINARE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36513" y="6080125"/>
            <a:ext cx="2232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0" name="Google Shape;290;p23"/>
          <p:cNvGraphicFramePr/>
          <p:nvPr/>
        </p:nvGraphicFramePr>
        <p:xfrm>
          <a:off x="1717675" y="5897563"/>
          <a:ext cx="3894150" cy="7318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894150"/>
              </a:tblGrid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Coinvolgimento attivo dei bambini nelle attività proposte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89575" marR="89575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291" name="Google Shape;291;p23"/>
          <p:cNvSpPr txBox="1"/>
          <p:nvPr/>
        </p:nvSpPr>
        <p:spPr>
          <a:xfrm>
            <a:off x="6281738" y="6419850"/>
            <a:ext cx="2425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2" name="Google Shape;292;p23"/>
          <p:cNvGraphicFramePr/>
          <p:nvPr/>
        </p:nvGraphicFramePr>
        <p:xfrm>
          <a:off x="9050338" y="6338888"/>
          <a:ext cx="2846375" cy="4270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6375"/>
              </a:tblGrid>
              <a:tr h="4270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00" marR="8950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  <p:sp>
        <p:nvSpPr>
          <p:cNvPr id="293" name="Google Shape;293;p23"/>
          <p:cNvSpPr txBox="1"/>
          <p:nvPr/>
        </p:nvSpPr>
        <p:spPr>
          <a:xfrm>
            <a:off x="8396288" y="847725"/>
            <a:ext cx="33004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39688" y="1647825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3"/>
          <p:cNvSpPr txBox="1"/>
          <p:nvPr/>
        </p:nvSpPr>
        <p:spPr>
          <a:xfrm>
            <a:off x="80963" y="2643188"/>
            <a:ext cx="16176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IMMAGINE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80963" y="3965575"/>
            <a:ext cx="16176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INGLESE</a:t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-12700" y="4830763"/>
            <a:ext cx="16160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EDUCAZIONE CIVICA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1741488" y="1482725"/>
            <a:ext cx="223043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SCRITTURA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5183188" y="836613"/>
            <a:ext cx="1582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 txBox="1"/>
          <p:nvPr/>
        </p:nvSpPr>
        <p:spPr>
          <a:xfrm>
            <a:off x="4230688" y="1497013"/>
            <a:ext cx="35893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Scrivere e rielaborare testi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 txBox="1"/>
          <p:nvPr/>
        </p:nvSpPr>
        <p:spPr>
          <a:xfrm>
            <a:off x="8220075" y="1344613"/>
            <a:ext cx="3690938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Riscrittura del racconto, a coppie, attraverso l’utilizzo dei fumetti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4302125" y="2343150"/>
            <a:ext cx="3587750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in un’opera d’arte gli elementi essenziali e comprenderne il messaggio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3"/>
          <p:cNvSpPr txBox="1"/>
          <p:nvPr/>
        </p:nvSpPr>
        <p:spPr>
          <a:xfrm>
            <a:off x="1654175" y="2368550"/>
            <a:ext cx="2230438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COMPRENDERE E APPREZZARE OPERE D’ARTE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8223250" y="2238375"/>
            <a:ext cx="369093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del dipinto di Rembrandt tramite un programma specifico</a:t>
            </a:r>
            <a:endParaRPr sz="1800" b="0" i="0" u="sng" strike="noStrike" cap="none">
              <a:solidFill>
                <a:schemeClr val="hlink"/>
              </a:solidFill>
              <a:latin typeface="Quattrocento Sans"/>
              <a:ea typeface="Quattrocento Sans"/>
              <a:cs typeface="Quattrocento Sans"/>
              <a:sym typeface="Quattrocento Sans"/>
              <a:hlinkClick r:id="rId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 strike="noStrike" cap="non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https://www.thinglink.com/scene/911659452648652803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1603375" y="3857625"/>
            <a:ext cx="22320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PARLATO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4230688" y="3773488"/>
            <a:ext cx="3589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Produrre frasi per descrivere immagini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8223250" y="3725863"/>
            <a:ext cx="369093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Presentazione in lingua inglese del racconto attraverso lo storytelling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3"/>
          <p:cNvSpPr txBox="1"/>
          <p:nvPr/>
        </p:nvSpPr>
        <p:spPr>
          <a:xfrm>
            <a:off x="1698625" y="4794250"/>
            <a:ext cx="23098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CITTADINANZA E COSTITUZIONE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3"/>
          <p:cNvSpPr txBox="1"/>
          <p:nvPr/>
        </p:nvSpPr>
        <p:spPr>
          <a:xfrm>
            <a:off x="4230688" y="4730750"/>
            <a:ext cx="35893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Esprimere e manifestare riflessioni sui valori della convivenza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3"/>
          <p:cNvSpPr txBox="1"/>
          <p:nvPr/>
        </p:nvSpPr>
        <p:spPr>
          <a:xfrm>
            <a:off x="8228013" y="4730750"/>
            <a:ext cx="37274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Realizzazione del cartellone: «CONSIGLI PER STARE BENE INSIEME»</a:t>
            </a:r>
            <a:endParaRPr/>
          </a:p>
        </p:txBody>
      </p:sp>
      <p:sp>
        <p:nvSpPr>
          <p:cNvPr id="311" name="Google Shape;311;p23"/>
          <p:cNvSpPr txBox="1"/>
          <p:nvPr/>
        </p:nvSpPr>
        <p:spPr>
          <a:xfrm>
            <a:off x="1970088" y="863600"/>
            <a:ext cx="158273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6281738" y="5867400"/>
            <a:ext cx="24257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TEMPI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3" name="Google Shape;313;p23"/>
          <p:cNvGraphicFramePr/>
          <p:nvPr/>
        </p:nvGraphicFramePr>
        <p:xfrm>
          <a:off x="8464550" y="5867400"/>
          <a:ext cx="2847975" cy="34290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7975"/>
              </a:tblGrid>
              <a:tr h="3429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8  ORE</a:t>
                      </a:r>
                      <a:endParaRPr/>
                    </a:p>
                  </a:txBody>
                  <a:tcPr marL="89550" marR="89550" marT="0" marB="0">
                    <a:solidFill>
                      <a:srgbClr val="F4B08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/>
          <p:nvPr/>
        </p:nvSpPr>
        <p:spPr>
          <a:xfrm>
            <a:off x="187325" y="1193800"/>
            <a:ext cx="16160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p24"/>
          <p:cNvGraphicFramePr/>
          <p:nvPr/>
        </p:nvGraphicFramePr>
        <p:xfrm>
          <a:off x="4156075" y="879475"/>
          <a:ext cx="8035925" cy="109728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8035925"/>
              </a:tblGrid>
              <a:tr h="109697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Char char="-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Scoprire la risposta della Bibbia alle domande di senso dell'uomo e confrontarla con quella delle principali religioni non cristiane.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Char char="-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Comprende che la comunità ecclesiale esprime , attraverso vocazioni e ministeri differenti , la propria fede e il proprio servizio dell'uomo.</a:t>
                      </a:r>
                      <a:endParaRPr sz="1800" u="none" strike="noStrike" cap="none"/>
                    </a:p>
                  </a:txBody>
                  <a:tcPr marL="89525" marR="8952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320" name="Google Shape;320;p24"/>
          <p:cNvSpPr txBox="1"/>
          <p:nvPr/>
        </p:nvSpPr>
        <p:spPr>
          <a:xfrm>
            <a:off x="84138" y="31750"/>
            <a:ext cx="120046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PARABOLA della vigna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153988" y="3244850"/>
            <a:ext cx="33004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2" name="Google Shape;322;p24"/>
          <p:cNvGraphicFramePr/>
          <p:nvPr/>
        </p:nvGraphicFramePr>
        <p:xfrm>
          <a:off x="3786188" y="2046288"/>
          <a:ext cx="8520100" cy="472997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8520100"/>
              </a:tblGrid>
              <a:tr h="411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1° LEZIONE (1H):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Lettura testo/ visione racconto animato https://youtu.be/2Svpn499t2I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Analisi del testo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Esegesi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2° LEZIONE (2H):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· COOPERATIVE LEARNING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- Riflessione: gli alunni divisi in gruppi assumono diversi ruoli (verbalizzatore, 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portavoce, moderatore…) e riflettono sulle domande seguenti e condividono il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loro pensiero: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* Trovi giusto che il padrone abbia dato lo stesso compenso a tutti 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lavoratori?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*Come avresti reagito se ti fossi trovato nella situazione dell’operaio che ha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lavorato di più ottenendo lo stesso compenso?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* Prova a giustificare la scelta del padrone.</a:t>
                      </a:r>
                      <a:endParaRPr sz="1800" u="none" strike="noStrike" cap="none"/>
                    </a:p>
                  </a:txBody>
                  <a:tcPr marL="89550" marR="89550" marT="0" marB="0"/>
                </a:tc>
              </a:tr>
              <a:tr h="61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endParaRPr sz="1800" u="none" strike="noStrike" cap="none"/>
                    </a:p>
                  </a:txBody>
                  <a:tcPr marL="89550" marR="89550" marT="0" marB="0"/>
                </a:tc>
              </a:tr>
            </a:tbl>
          </a:graphicData>
        </a:graphic>
      </p:graphicFrame>
      <p:sp>
        <p:nvSpPr>
          <p:cNvPr id="323" name="Google Shape;323;p24"/>
          <p:cNvSpPr txBox="1"/>
          <p:nvPr/>
        </p:nvSpPr>
        <p:spPr>
          <a:xfrm>
            <a:off x="547688" y="4949825"/>
            <a:ext cx="22320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4" name="Google Shape;324;p24"/>
          <p:cNvGraphicFramePr/>
          <p:nvPr/>
        </p:nvGraphicFramePr>
        <p:xfrm>
          <a:off x="84138" y="5568950"/>
          <a:ext cx="3454400" cy="128016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454400"/>
              </a:tblGrid>
              <a:tr h="127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-VALORIZZAZIONE DELL'ESPERIENZA DELL'ALUNNO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-USO GRADUALE DEI PRI DOCUMENTI DELLA RELIGIONE CATTOLICA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-IL LINGUAGGIO VERBALE</a:t>
                      </a: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50" marR="89550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325" name="Google Shape;325;p24"/>
          <p:cNvSpPr txBox="1"/>
          <p:nvPr/>
        </p:nvSpPr>
        <p:spPr>
          <a:xfrm>
            <a:off x="4132263" y="6346825"/>
            <a:ext cx="2425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6" name="Google Shape;326;p24"/>
          <p:cNvGraphicFramePr/>
          <p:nvPr/>
        </p:nvGraphicFramePr>
        <p:xfrm>
          <a:off x="7258050" y="6318250"/>
          <a:ext cx="2847975" cy="42672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7975"/>
              </a:tblGrid>
              <a:tr h="4254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50" marR="8955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  <p:sp>
        <p:nvSpPr>
          <p:cNvPr id="327" name="Google Shape;327;p24"/>
          <p:cNvSpPr txBox="1"/>
          <p:nvPr/>
        </p:nvSpPr>
        <p:spPr>
          <a:xfrm>
            <a:off x="1901825" y="1073150"/>
            <a:ext cx="31051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VALORI ETICI 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RELIGIOSI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 txBox="1"/>
          <p:nvPr/>
        </p:nvSpPr>
        <p:spPr>
          <a:xfrm>
            <a:off x="2235200" y="1168400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5"/>
          <p:cNvSpPr txBox="1"/>
          <p:nvPr/>
        </p:nvSpPr>
        <p:spPr>
          <a:xfrm>
            <a:off x="157163" y="161925"/>
            <a:ext cx="119983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it-IT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Parabola della vigna</a:t>
            </a: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  </a:t>
            </a:r>
            <a:r>
              <a:rPr lang="it-I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LAVORO INTERDISCIPLINARE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5"/>
          <p:cNvSpPr txBox="1"/>
          <p:nvPr/>
        </p:nvSpPr>
        <p:spPr>
          <a:xfrm>
            <a:off x="8221663" y="1171575"/>
            <a:ext cx="33004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5"/>
          <p:cNvSpPr txBox="1"/>
          <p:nvPr/>
        </p:nvSpPr>
        <p:spPr>
          <a:xfrm>
            <a:off x="103188" y="1852613"/>
            <a:ext cx="16176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5"/>
          <p:cNvSpPr txBox="1"/>
          <p:nvPr/>
        </p:nvSpPr>
        <p:spPr>
          <a:xfrm>
            <a:off x="150813" y="2655888"/>
            <a:ext cx="16176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IMMAGINE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5"/>
          <p:cNvSpPr txBox="1"/>
          <p:nvPr/>
        </p:nvSpPr>
        <p:spPr>
          <a:xfrm>
            <a:off x="5159375" y="1168400"/>
            <a:ext cx="15811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5"/>
          <p:cNvSpPr txBox="1"/>
          <p:nvPr/>
        </p:nvSpPr>
        <p:spPr>
          <a:xfrm>
            <a:off x="1898650" y="2466975"/>
            <a:ext cx="2232025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COMPRENDERE E APPREZZARE OPERE D’ARTE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5"/>
          <p:cNvSpPr txBox="1"/>
          <p:nvPr/>
        </p:nvSpPr>
        <p:spPr>
          <a:xfrm>
            <a:off x="4362450" y="2428875"/>
            <a:ext cx="35893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in un’opera d’arte gli elementi essenziali e comprenderne il messaggio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5"/>
          <p:cNvSpPr txBox="1"/>
          <p:nvPr/>
        </p:nvSpPr>
        <p:spPr>
          <a:xfrm>
            <a:off x="8350250" y="2558550"/>
            <a:ext cx="369093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del dipinto di Rembrandt tramite un programma specifico</a:t>
            </a:r>
            <a:endParaRPr sz="1800" b="0" i="0" u="none" strike="noStrike" cap="none">
              <a:solidFill>
                <a:srgbClr val="9399F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1" name="Google Shape;341;p25"/>
          <p:cNvSpPr txBox="1"/>
          <p:nvPr/>
        </p:nvSpPr>
        <p:spPr>
          <a:xfrm>
            <a:off x="2136775" y="1712913"/>
            <a:ext cx="2232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SCRITTURA</a:t>
            </a:r>
            <a:endParaRPr/>
          </a:p>
        </p:txBody>
      </p:sp>
      <p:sp>
        <p:nvSpPr>
          <p:cNvPr id="342" name="Google Shape;342;p25"/>
          <p:cNvSpPr txBox="1"/>
          <p:nvPr/>
        </p:nvSpPr>
        <p:spPr>
          <a:xfrm>
            <a:off x="4402138" y="1620838"/>
            <a:ext cx="3589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Scrivere e rielaborare testi coerenti e corretti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5"/>
          <p:cNvSpPr txBox="1"/>
          <p:nvPr/>
        </p:nvSpPr>
        <p:spPr>
          <a:xfrm>
            <a:off x="8221663" y="1579563"/>
            <a:ext cx="3703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Produzione del riassunto del racconto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25" y="3352800"/>
            <a:ext cx="7245863" cy="351828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5"/>
          <p:cNvSpPr txBox="1"/>
          <p:nvPr/>
        </p:nvSpPr>
        <p:spPr>
          <a:xfrm>
            <a:off x="1491175" y="4797083"/>
            <a:ext cx="3151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 SUL VIDEO E ATTENDI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/>
          <p:nvPr/>
        </p:nvSpPr>
        <p:spPr>
          <a:xfrm>
            <a:off x="1952625" y="569595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6"/>
          <p:cNvSpPr txBox="1"/>
          <p:nvPr/>
        </p:nvSpPr>
        <p:spPr>
          <a:xfrm>
            <a:off x="8212942" y="512762"/>
            <a:ext cx="33004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6"/>
          <p:cNvSpPr txBox="1"/>
          <p:nvPr/>
        </p:nvSpPr>
        <p:spPr>
          <a:xfrm>
            <a:off x="158751" y="5319249"/>
            <a:ext cx="2232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3" name="Google Shape;353;p26"/>
          <p:cNvGraphicFramePr/>
          <p:nvPr/>
        </p:nvGraphicFramePr>
        <p:xfrm>
          <a:off x="1776413" y="5179329"/>
          <a:ext cx="3892550" cy="7318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892550"/>
              </a:tblGrid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Coinvolgimento attivo dei bambini nelle attività proposte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89525" marR="89525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354" name="Google Shape;354;p26"/>
          <p:cNvSpPr txBox="1"/>
          <p:nvPr/>
        </p:nvSpPr>
        <p:spPr>
          <a:xfrm>
            <a:off x="6348413" y="5511286"/>
            <a:ext cx="24241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5" name="Google Shape;355;p26"/>
          <p:cNvGraphicFramePr/>
          <p:nvPr/>
        </p:nvGraphicFramePr>
        <p:xfrm>
          <a:off x="8985837" y="5482870"/>
          <a:ext cx="2846375" cy="42672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6375"/>
              </a:tblGrid>
              <a:tr h="4254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00" marR="8950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  <p:sp>
        <p:nvSpPr>
          <p:cNvPr id="356" name="Google Shape;356;p26"/>
          <p:cNvSpPr txBox="1"/>
          <p:nvPr/>
        </p:nvSpPr>
        <p:spPr>
          <a:xfrm>
            <a:off x="167690" y="1762125"/>
            <a:ext cx="16176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endParaRPr/>
          </a:p>
        </p:txBody>
      </p:sp>
      <p:sp>
        <p:nvSpPr>
          <p:cNvPr id="357" name="Google Shape;357;p26"/>
          <p:cNvSpPr txBox="1"/>
          <p:nvPr/>
        </p:nvSpPr>
        <p:spPr>
          <a:xfrm>
            <a:off x="158751" y="3328706"/>
            <a:ext cx="161766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INGLESE</a:t>
            </a:r>
            <a:endParaRPr/>
          </a:p>
        </p:txBody>
      </p:sp>
      <p:sp>
        <p:nvSpPr>
          <p:cNvPr id="358" name="Google Shape;358;p26"/>
          <p:cNvSpPr txBox="1"/>
          <p:nvPr/>
        </p:nvSpPr>
        <p:spPr>
          <a:xfrm>
            <a:off x="5131239" y="572989"/>
            <a:ext cx="15811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6"/>
          <p:cNvSpPr txBox="1"/>
          <p:nvPr/>
        </p:nvSpPr>
        <p:spPr>
          <a:xfrm>
            <a:off x="1785352" y="1703387"/>
            <a:ext cx="23733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RELAZIONI, DATI E PREVISIONI</a:t>
            </a:r>
            <a:endParaRPr/>
          </a:p>
        </p:txBody>
      </p:sp>
      <p:sp>
        <p:nvSpPr>
          <p:cNvPr id="360" name="Google Shape;360;p26"/>
          <p:cNvSpPr txBox="1"/>
          <p:nvPr/>
        </p:nvSpPr>
        <p:spPr>
          <a:xfrm>
            <a:off x="4158665" y="1830949"/>
            <a:ext cx="358933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Inventare e risolvere problemi</a:t>
            </a:r>
            <a:endParaRPr/>
          </a:p>
        </p:txBody>
      </p:sp>
      <p:sp>
        <p:nvSpPr>
          <p:cNvPr id="361" name="Google Shape;361;p26"/>
          <p:cNvSpPr txBox="1"/>
          <p:nvPr/>
        </p:nvSpPr>
        <p:spPr>
          <a:xfrm>
            <a:off x="8033337" y="1668462"/>
            <a:ext cx="37988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Inventare e risolvere una situazione problematica utilizzando i dati ricavati dal racconto (attività in coppia)</a:t>
            </a:r>
            <a:endParaRPr/>
          </a:p>
        </p:txBody>
      </p:sp>
      <p:sp>
        <p:nvSpPr>
          <p:cNvPr id="362" name="Google Shape;362;p26"/>
          <p:cNvSpPr txBox="1"/>
          <p:nvPr/>
        </p:nvSpPr>
        <p:spPr>
          <a:xfrm>
            <a:off x="1785352" y="3330294"/>
            <a:ext cx="23749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PARLATO</a:t>
            </a:r>
            <a:endParaRPr/>
          </a:p>
        </p:txBody>
      </p:sp>
      <p:sp>
        <p:nvSpPr>
          <p:cNvPr id="363" name="Google Shape;363;p26"/>
          <p:cNvSpPr txBox="1"/>
          <p:nvPr/>
        </p:nvSpPr>
        <p:spPr>
          <a:xfrm>
            <a:off x="4169191" y="3190594"/>
            <a:ext cx="35893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Interagire oralmente con intenzionalità comunicativa</a:t>
            </a:r>
            <a:endParaRPr/>
          </a:p>
        </p:txBody>
      </p:sp>
      <p:sp>
        <p:nvSpPr>
          <p:cNvPr id="364" name="Google Shape;364;p26"/>
          <p:cNvSpPr txBox="1"/>
          <p:nvPr/>
        </p:nvSpPr>
        <p:spPr>
          <a:xfrm>
            <a:off x="8102600" y="3249614"/>
            <a:ext cx="37973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Inventare e drammatizzare i dialoghi riferiti al racconto</a:t>
            </a:r>
            <a:endParaRPr/>
          </a:p>
        </p:txBody>
      </p:sp>
      <p:sp>
        <p:nvSpPr>
          <p:cNvPr id="365" name="Google Shape;365;p26"/>
          <p:cNvSpPr txBox="1"/>
          <p:nvPr/>
        </p:nvSpPr>
        <p:spPr>
          <a:xfrm>
            <a:off x="6348413" y="4548212"/>
            <a:ext cx="2425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TEMPI PREVISTI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6" name="Google Shape;366;p26"/>
          <p:cNvGraphicFramePr/>
          <p:nvPr/>
        </p:nvGraphicFramePr>
        <p:xfrm>
          <a:off x="8212942" y="4508070"/>
          <a:ext cx="2847975" cy="2778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7975"/>
              </a:tblGrid>
              <a:tr h="2778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8  ORE</a:t>
                      </a:r>
                      <a:endParaRPr/>
                    </a:p>
                  </a:txBody>
                  <a:tcPr marL="89550" marR="89550" marT="0" marB="0">
                    <a:solidFill>
                      <a:srgbClr val="F4B08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8FC"/>
            </a:gs>
            <a:gs pos="39999">
              <a:srgbClr val="CCCC00"/>
            </a:gs>
            <a:gs pos="83000">
              <a:srgbClr val="CC9900"/>
            </a:gs>
            <a:gs pos="100000">
              <a:srgbClr val="663300"/>
            </a:gs>
          </a:gsLst>
          <a:lin ang="5400000" scaled="0"/>
        </a:gra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/>
          <p:nvPr/>
        </p:nvSpPr>
        <p:spPr>
          <a:xfrm>
            <a:off x="0" y="-4174"/>
            <a:ext cx="599283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“Il Signore rivela all’uomo il volto del Padre”</a:t>
            </a:r>
            <a:endParaRPr sz="2400" b="1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Lavoro visto in verticale dalla classe prima alla quinta della primaria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Realizzato da………</a:t>
            </a:r>
            <a:endParaRPr/>
          </a:p>
        </p:txBody>
      </p:sp>
      <p:graphicFrame>
        <p:nvGraphicFramePr>
          <p:cNvPr id="372" name="Google Shape;372;p27"/>
          <p:cNvGraphicFramePr/>
          <p:nvPr/>
        </p:nvGraphicFramePr>
        <p:xfrm>
          <a:off x="0" y="2587625"/>
          <a:ext cx="5851500" cy="3932175"/>
        </p:xfrm>
        <a:graphic>
          <a:graphicData uri="http://schemas.openxmlformats.org/drawingml/2006/table">
            <a:tbl>
              <a:tblPr>
                <a:noFill/>
                <a:tableStyleId>{1F0ADE2C-CFE4-4107-92E0-2E02C185404D}</a:tableStyleId>
              </a:tblPr>
              <a:tblGrid>
                <a:gridCol w="339325"/>
                <a:gridCol w="1999325"/>
                <a:gridCol w="605300"/>
                <a:gridCol w="1751700"/>
                <a:gridCol w="1155850"/>
              </a:tblGrid>
              <a:tr h="4572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cognome e nome docente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</a:t>
                      </a: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</a:t>
                      </a:r>
                      <a:r>
                        <a:rPr lang="it-IT" sz="1000" b="0" i="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Istituto 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plesso di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CORTESI ANNA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2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DENTI DANIELA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3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FOSSATI ADELE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4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CARMINATI PAOLA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3025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5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CIOCCA BARBARA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   SPIRANO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BRIGNANO GERA D’ADDA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3025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6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LEONI MARIAGRAZIA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   SPIRANO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BRIGNANO GERA D’ADDA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73" name="Google Shape;373;p27"/>
          <p:cNvSpPr txBox="1"/>
          <p:nvPr/>
        </p:nvSpPr>
        <p:spPr>
          <a:xfrm>
            <a:off x="6344528" y="35681"/>
            <a:ext cx="577010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“Il Signore rivela all’uomo il volto del Padre”</a:t>
            </a:r>
            <a:endParaRPr sz="2400" b="1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Lavoro visto in interdisciplinare dalla classe prima alla quinta della primaria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Realizzato da………</a:t>
            </a:r>
            <a:endParaRPr/>
          </a:p>
        </p:txBody>
      </p:sp>
      <p:graphicFrame>
        <p:nvGraphicFramePr>
          <p:cNvPr id="374" name="Google Shape;374;p27"/>
          <p:cNvGraphicFramePr/>
          <p:nvPr/>
        </p:nvGraphicFramePr>
        <p:xfrm>
          <a:off x="6340475" y="2525713"/>
          <a:ext cx="5659450" cy="3200470"/>
        </p:xfrm>
        <a:graphic>
          <a:graphicData uri="http://schemas.openxmlformats.org/drawingml/2006/table">
            <a:tbl>
              <a:tblPr>
                <a:noFill/>
                <a:tableStyleId>{1F0ADE2C-CFE4-4107-92E0-2E02C185404D}</a:tableStyleId>
              </a:tblPr>
              <a:tblGrid>
                <a:gridCol w="327175"/>
                <a:gridCol w="1927750"/>
                <a:gridCol w="583625"/>
                <a:gridCol w="1689000"/>
                <a:gridCol w="11319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cognome e nome docente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</a:t>
                      </a: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tit</a:t>
                      </a:r>
                      <a:r>
                        <a:rPr lang="it-IT" sz="950" b="0" i="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Istituto 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plesso di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DEGANI MADDALENA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2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MESSAGGI GIOVANNA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3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MORONI  ANGELA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4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CICCHILLITTI CRISTINA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5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GRASSIA GIULIANA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-76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6"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LANZENI PAOLA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IC MASTRI CARAVAGGINI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MERISI </a:t>
                      </a:r>
                      <a:endParaRPr sz="1800" b="0" i="0" u="none" strike="noStrike" cap="none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/>
                    </a:p>
                  </a:txBody>
                  <a:tcPr marL="91425" marR="91425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8FC"/>
            </a:gs>
            <a:gs pos="39999">
              <a:srgbClr val="CCCC00"/>
            </a:gs>
            <a:gs pos="83000">
              <a:srgbClr val="CC9900"/>
            </a:gs>
            <a:gs pos="100000">
              <a:srgbClr val="663300"/>
            </a:gs>
          </a:gsLst>
          <a:lin ang="54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268899" y="3013501"/>
            <a:ext cx="9273919" cy="830997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“Il Signore rivela all’uomo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volto del Padre”</a:t>
            </a:r>
            <a:endParaRPr sz="2400" b="1" i="0" u="none" strike="noStrike" cap="none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1471613" y="3013075"/>
            <a:ext cx="1735137" cy="3698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 PRIMA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4972050" y="2540000"/>
            <a:ext cx="2047875" cy="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 SECONDA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205913" y="3479800"/>
            <a:ext cx="1736725" cy="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 TERZA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720975" y="3627438"/>
            <a:ext cx="1735138" cy="3698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 QUARTA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7024688" y="3663950"/>
            <a:ext cx="1735137" cy="3698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 QUINTA</a:t>
            </a:r>
            <a:endParaRPr/>
          </a:p>
        </p:txBody>
      </p:sp>
      <p:cxnSp>
        <p:nvCxnSpPr>
          <p:cNvPr id="96" name="Google Shape;96;p14"/>
          <p:cNvCxnSpPr>
            <a:stCxn id="91" idx="0"/>
          </p:cNvCxnSpPr>
          <p:nvPr/>
        </p:nvCxnSpPr>
        <p:spPr>
          <a:xfrm rot="10800000">
            <a:off x="2339182" y="2643175"/>
            <a:ext cx="0" cy="36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7" name="Google Shape;97;p14"/>
          <p:cNvCxnSpPr/>
          <p:nvPr/>
        </p:nvCxnSpPr>
        <p:spPr>
          <a:xfrm rot="10800000">
            <a:off x="5905500" y="2335213"/>
            <a:ext cx="0" cy="2047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8" name="Google Shape;98;p14"/>
          <p:cNvCxnSpPr/>
          <p:nvPr/>
        </p:nvCxnSpPr>
        <p:spPr>
          <a:xfrm rot="10800000">
            <a:off x="10172700" y="3063875"/>
            <a:ext cx="0" cy="368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9" name="Google Shape;99;p14"/>
          <p:cNvCxnSpPr/>
          <p:nvPr/>
        </p:nvCxnSpPr>
        <p:spPr>
          <a:xfrm>
            <a:off x="3589338" y="3981450"/>
            <a:ext cx="0" cy="3746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0" name="Google Shape;100;p14"/>
          <p:cNvCxnSpPr/>
          <p:nvPr/>
        </p:nvCxnSpPr>
        <p:spPr>
          <a:xfrm>
            <a:off x="7845425" y="4086225"/>
            <a:ext cx="0" cy="376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1" name="Google Shape;101;p14"/>
          <p:cNvSpPr txBox="1"/>
          <p:nvPr/>
        </p:nvSpPr>
        <p:spPr>
          <a:xfrm>
            <a:off x="374650" y="2170113"/>
            <a:ext cx="3392488" cy="3698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La pecorella smarrita</a:t>
            </a:r>
            <a:endParaRPr/>
          </a:p>
        </p:txBody>
      </p:sp>
      <p:cxnSp>
        <p:nvCxnSpPr>
          <p:cNvPr id="102" name="Google Shape;102;p14"/>
          <p:cNvCxnSpPr/>
          <p:nvPr/>
        </p:nvCxnSpPr>
        <p:spPr>
          <a:xfrm rot="10800000">
            <a:off x="1878013" y="1484313"/>
            <a:ext cx="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3" name="Google Shape;103;p14"/>
          <p:cNvSpPr txBox="1"/>
          <p:nvPr/>
        </p:nvSpPr>
        <p:spPr>
          <a:xfrm>
            <a:off x="0" y="6350"/>
            <a:ext cx="3756025" cy="14779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ATTIVITA’ INTERDISCIPLINARE: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ITALIANO   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IMMAGINE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MUSICA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MOTORIA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93675" y="5191125"/>
            <a:ext cx="3756025" cy="1476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ATTIVITA’ INTERDISCIPLINARE: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*ITALIANO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IMMAGINE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INGLESE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EDUCAZIONE CIVICA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383088" y="14288"/>
            <a:ext cx="3756025" cy="14779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ATTIVITA’ INTERDISCIPLINARE: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 ITALIANO   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IMMAGINE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STORIA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EDUCAZIONE CIVICA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8334375" y="6350"/>
            <a:ext cx="3756025" cy="17541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ATTIVITA’ INTERDISCIPLINARE: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ITALIANO   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IMMAGINE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MUSICA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MOTORIA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EDUCAZIONE CIVICA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630988" y="5219700"/>
            <a:ext cx="3756025" cy="1476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ATTIVITA’ INTERDISCIPLINARE: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* ITALIANO   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IMMAGINE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MATEMATICA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INGLESE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4456113" y="1971675"/>
            <a:ext cx="3392487" cy="3698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Il buon samaritano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93675" y="4405313"/>
            <a:ext cx="4849813" cy="3698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Parabola del padre misericordioso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8224838" y="2392363"/>
            <a:ext cx="3860800" cy="6461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Confronto pasqua ebraica e pasqua cristiana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6681788" y="4462463"/>
            <a:ext cx="3392487" cy="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Parabola della vigna</a:t>
            </a:r>
            <a:endParaRPr/>
          </a:p>
        </p:txBody>
      </p:sp>
      <p:cxnSp>
        <p:nvCxnSpPr>
          <p:cNvPr id="112" name="Google Shape;112;p14"/>
          <p:cNvCxnSpPr/>
          <p:nvPr/>
        </p:nvCxnSpPr>
        <p:spPr>
          <a:xfrm>
            <a:off x="2093913" y="4786313"/>
            <a:ext cx="0" cy="3746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" name="Google Shape;113;p14"/>
          <p:cNvCxnSpPr/>
          <p:nvPr/>
        </p:nvCxnSpPr>
        <p:spPr>
          <a:xfrm rot="10800000">
            <a:off x="5961063" y="1492250"/>
            <a:ext cx="0" cy="4794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114;p14"/>
          <p:cNvCxnSpPr/>
          <p:nvPr/>
        </p:nvCxnSpPr>
        <p:spPr>
          <a:xfrm rot="10800000">
            <a:off x="10152063" y="1849438"/>
            <a:ext cx="0" cy="4794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5" name="Google Shape;115;p14"/>
          <p:cNvCxnSpPr/>
          <p:nvPr/>
        </p:nvCxnSpPr>
        <p:spPr>
          <a:xfrm>
            <a:off x="8332788" y="4833938"/>
            <a:ext cx="0" cy="3746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187325" y="1525588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881188" y="1255713"/>
            <a:ext cx="20685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DIO E L'UOMO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2" name="Google Shape;122;p15"/>
          <p:cNvGraphicFramePr/>
          <p:nvPr/>
        </p:nvGraphicFramePr>
        <p:xfrm>
          <a:off x="4156075" y="1250950"/>
          <a:ext cx="6154750" cy="82296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6154750"/>
              </a:tblGrid>
              <a:tr h="5477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Char char="-"/>
                      </a:pPr>
                      <a:r>
                        <a:rPr lang="it-IT" sz="1800" u="none" strike="noStrike" cap="none"/>
                        <a:t>Scoprire l'importanza di alcuni "doni speciali".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Char char="-"/>
                      </a:pPr>
                      <a:r>
                        <a:rPr lang="it-IT" sz="1800" u="none" strike="noStrike" cap="none"/>
                        <a:t>Scoprire che per la religione cristiana Dio è Creatore e Padre.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50" marR="89550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23" name="Google Shape;123;p15"/>
          <p:cNvSpPr txBox="1"/>
          <p:nvPr/>
        </p:nvSpPr>
        <p:spPr>
          <a:xfrm>
            <a:off x="1722438" y="1893888"/>
            <a:ext cx="28368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BIBBIA E LE FONTI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4" name="Google Shape;124;p15"/>
          <p:cNvGraphicFramePr/>
          <p:nvPr/>
        </p:nvGraphicFramePr>
        <p:xfrm>
          <a:off x="4679950" y="1855788"/>
          <a:ext cx="4573600" cy="426720"/>
        </p:xfrm>
        <a:graphic>
          <a:graphicData uri="http://schemas.openxmlformats.org/drawingml/2006/table">
            <a:tbl>
              <a:tblPr firstRow="1" firstCol="1" bandRow="1">
                <a:noFill/>
                <a:tableStyleId>{AF36F4F0-168E-4D34-84FF-926AC1E89D93}</a:tableStyleId>
              </a:tblPr>
              <a:tblGrid>
                <a:gridCol w="4573600"/>
              </a:tblGrid>
              <a:tr h="4254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Char char="-"/>
                      </a:pPr>
                      <a:r>
                        <a:rPr lang="it-IT" sz="1800" b="0" u="none" strike="noStrike" cap="none">
                          <a:solidFill>
                            <a:schemeClr val="dk1"/>
                          </a:solidFill>
                        </a:rPr>
                        <a:t>Maturare atteggiamenti di ascolto.</a:t>
                      </a:r>
                      <a:endParaRPr/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25" name="Google Shape;125;p15"/>
          <p:cNvSpPr txBox="1"/>
          <p:nvPr/>
        </p:nvSpPr>
        <p:spPr>
          <a:xfrm>
            <a:off x="1073150" y="106363"/>
            <a:ext cx="10177463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PARABOLA:…La pecorella smarrita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53988" y="3244850"/>
            <a:ext cx="33004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" name="Google Shape;127;p15"/>
          <p:cNvGraphicFramePr/>
          <p:nvPr/>
        </p:nvGraphicFramePr>
        <p:xfrm>
          <a:off x="4071938" y="2368550"/>
          <a:ext cx="7924800" cy="301785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7924800"/>
              </a:tblGrid>
              <a:tr h="301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1° LEZIONE (2H):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Racconto della parabola riadattata ai bambini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visione del racconto animato</a:t>
                      </a:r>
                      <a:endParaRPr sz="1800" u="none" strike="noStrike" cap="none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Drammatizzazione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Esegesi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Racconto la parabola attraverso un disegno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2° LEZIONE (2H):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Riflessione sulla propria esperienza e condivisione dei vissuti personali attraverso domande guida: ti è mai successo di perdere qualcosa di importante? Come ti sei sentito quando l’hai ritrovata?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Racconto la mia esperienza attraverso un disegno</a:t>
                      </a:r>
                      <a:r>
                        <a:rPr lang="it-IT" sz="1600" b="0" i="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9525" marR="89525" marT="0" marB="0"/>
                </a:tc>
              </a:tr>
            </a:tbl>
          </a:graphicData>
        </a:graphic>
      </p:graphicFrame>
      <p:sp>
        <p:nvSpPr>
          <p:cNvPr id="128" name="Google Shape;128;p15"/>
          <p:cNvSpPr txBox="1"/>
          <p:nvPr/>
        </p:nvSpPr>
        <p:spPr>
          <a:xfrm>
            <a:off x="74613" y="5621338"/>
            <a:ext cx="2232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9" name="Google Shape;129;p15"/>
          <p:cNvGraphicFramePr/>
          <p:nvPr/>
        </p:nvGraphicFramePr>
        <p:xfrm>
          <a:off x="2097088" y="5408613"/>
          <a:ext cx="3892550" cy="140335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892550"/>
              </a:tblGrid>
              <a:tr h="140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-UTILIZZO DELLA BIBBIA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-IL LINGUAGGIO VERBALE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-</a:t>
                      </a:r>
                      <a:r>
                        <a:rPr lang="it-IT" sz="1400" u="none" strike="noStrike" cap="none"/>
                        <a:t>DRAMMATIZZAZIONE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LINGUAGGIO ICONICO-VISIVO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-VALORIZZAZIONE DELL'ESPERIENZA DELL'ALUNNO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25" marR="89525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130" name="Google Shape;130;p15"/>
          <p:cNvSpPr txBox="1"/>
          <p:nvPr/>
        </p:nvSpPr>
        <p:spPr>
          <a:xfrm>
            <a:off x="6348413" y="5989638"/>
            <a:ext cx="2424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15"/>
          <p:cNvGraphicFramePr/>
          <p:nvPr/>
        </p:nvGraphicFramePr>
        <p:xfrm>
          <a:off x="9053513" y="5888038"/>
          <a:ext cx="2846375" cy="42672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6375"/>
              </a:tblGrid>
              <a:tr h="4254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00" marR="8950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2235200" y="1168400"/>
            <a:ext cx="15811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130175" y="82550"/>
            <a:ext cx="11999913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La pecorella smarrita...  </a:t>
            </a:r>
            <a:r>
              <a:rPr lang="it-I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LAVORO INTERDISCIPLINARE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8396288" y="1246188"/>
            <a:ext cx="33004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0" y="6083300"/>
            <a:ext cx="22320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16"/>
          <p:cNvGraphicFramePr/>
          <p:nvPr/>
        </p:nvGraphicFramePr>
        <p:xfrm>
          <a:off x="1746250" y="6034088"/>
          <a:ext cx="3892550" cy="48895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89255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Coinvolgimento attivo dei bambini nelle attività proposte</a:t>
                      </a:r>
                      <a:endParaRPr/>
                    </a:p>
                  </a:txBody>
                  <a:tcPr marL="89525" marR="89525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141" name="Google Shape;141;p16"/>
          <p:cNvSpPr txBox="1"/>
          <p:nvPr/>
        </p:nvSpPr>
        <p:spPr>
          <a:xfrm>
            <a:off x="6173788" y="6292850"/>
            <a:ext cx="24241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2" name="Google Shape;142;p16"/>
          <p:cNvGraphicFramePr/>
          <p:nvPr/>
        </p:nvGraphicFramePr>
        <p:xfrm>
          <a:off x="8848725" y="6269038"/>
          <a:ext cx="2847975" cy="4270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7975"/>
              </a:tblGrid>
              <a:tr h="4270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50" marR="8955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  <p:sp>
        <p:nvSpPr>
          <p:cNvPr id="143" name="Google Shape;143;p16"/>
          <p:cNvSpPr txBox="1"/>
          <p:nvPr/>
        </p:nvSpPr>
        <p:spPr>
          <a:xfrm>
            <a:off x="103188" y="2012950"/>
            <a:ext cx="161766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41288" y="2854325"/>
            <a:ext cx="16160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IMMAGINE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182563" y="3827463"/>
            <a:ext cx="16176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MUSICA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103188" y="4595813"/>
            <a:ext cx="16176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MOTORIA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1800225" y="1868488"/>
            <a:ext cx="2230438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ASCOLTO E COMPRENSIONE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5183188" y="1208088"/>
            <a:ext cx="1582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4230688" y="1868488"/>
            <a:ext cx="3589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Ascoltare un racconto individuando le informazioni principali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8334375" y="1857375"/>
            <a:ext cx="36925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Ascolto del racconto e comprensione con risposta a scelta multipla 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4283075" y="2727325"/>
            <a:ext cx="35877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Elaborare creativamente produzioni artistiche utilizzando tecniche diverse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758950" y="2727325"/>
            <a:ext cx="22320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ESPRIMERSI E COMUNICARE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8334375" y="2746375"/>
            <a:ext cx="36925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Realizzazione di una pecorella con materiale di recupero 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1757363" y="3863975"/>
            <a:ext cx="22320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PRODUZIONE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4335463" y="3905250"/>
            <a:ext cx="358933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Eseguire canti in gruppo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8297863" y="3722688"/>
            <a:ext cx="36909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https://www.youtube.com/watch?v=ZzhUSeQxOKw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717675" y="4595813"/>
            <a:ext cx="23114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GIOCO E LE REGOLE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4335463" y="4595813"/>
            <a:ext cx="3589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Partecipare al gioco collettivo rispettando indicazione e regole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8396288" y="4611688"/>
            <a:ext cx="36925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Partecipazione al gioco del nascondersi e del farsi ritrovare </a:t>
            </a:r>
            <a:endParaRPr/>
          </a:p>
        </p:txBody>
      </p:sp>
      <p:graphicFrame>
        <p:nvGraphicFramePr>
          <p:cNvPr id="160" name="Google Shape;160;p16"/>
          <p:cNvGraphicFramePr/>
          <p:nvPr/>
        </p:nvGraphicFramePr>
        <p:xfrm>
          <a:off x="8756650" y="5741988"/>
          <a:ext cx="2847975" cy="34130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7975"/>
              </a:tblGrid>
              <a:tr h="3413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8  ORE</a:t>
                      </a:r>
                      <a:endParaRPr/>
                    </a:p>
                  </a:txBody>
                  <a:tcPr marL="89550" marR="89550" marT="0" marB="0">
                    <a:solidFill>
                      <a:srgbClr val="F4B081"/>
                    </a:solidFill>
                  </a:tcPr>
                </a:tc>
              </a:tr>
            </a:tbl>
          </a:graphicData>
        </a:graphic>
      </p:graphicFrame>
      <p:sp>
        <p:nvSpPr>
          <p:cNvPr id="161" name="Google Shape;161;p16"/>
          <p:cNvSpPr txBox="1"/>
          <p:nvPr/>
        </p:nvSpPr>
        <p:spPr>
          <a:xfrm>
            <a:off x="6553200" y="5727700"/>
            <a:ext cx="24241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TEMPI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/>
        </p:nvSpPr>
        <p:spPr>
          <a:xfrm>
            <a:off x="187325" y="1525588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1414463" y="1662113"/>
            <a:ext cx="25177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VALORI ETICI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 RELIGIOSI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8" name="Google Shape;168;p17"/>
          <p:cNvGraphicFramePr/>
          <p:nvPr/>
        </p:nvGraphicFramePr>
        <p:xfrm>
          <a:off x="4154488" y="974725"/>
          <a:ext cx="8037500" cy="8239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8037500"/>
              </a:tblGrid>
              <a:tr h="82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Ascoltare, leggere e saper riferire circa alcune pagine bibliche fondamentali, tra cui i racconti della creazione, gli episodi chiave di testi evangelici e degli Atti degli Apostoli.</a:t>
                      </a:r>
                      <a:endParaRPr sz="1800" u="none" strike="noStrike" cap="none"/>
                    </a:p>
                  </a:txBody>
                  <a:tcPr marL="89525" marR="8952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69" name="Google Shape;169;p17"/>
          <p:cNvSpPr txBox="1"/>
          <p:nvPr/>
        </p:nvSpPr>
        <p:spPr>
          <a:xfrm>
            <a:off x="1365250" y="1163638"/>
            <a:ext cx="28352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BIBBIA E LE FONTI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17"/>
          <p:cNvGraphicFramePr/>
          <p:nvPr/>
        </p:nvGraphicFramePr>
        <p:xfrm>
          <a:off x="3333750" y="1812925"/>
          <a:ext cx="8858250" cy="1524000"/>
        </p:xfrm>
        <a:graphic>
          <a:graphicData uri="http://schemas.openxmlformats.org/drawingml/2006/table">
            <a:tbl>
              <a:tblPr firstRow="1" firstCol="1" bandRow="1">
                <a:noFill/>
                <a:tableStyleId>{AF36F4F0-168E-4D34-84FF-926AC1E89D93}</a:tableStyleId>
              </a:tblPr>
              <a:tblGrid>
                <a:gridCol w="88582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Riconoscere che l'insegnamento cristiano si fonda sul comandamento dell'amore di Dio e del prossimo come insegnato da Gesù 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 Individuare i tratti essenziali della Chiesa e della sua missione 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Riconoscere l'impegno della comunità cristiana nel porre alla base della convivenza umana la giustizia e la carità.</a:t>
                      </a: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17"/>
          <p:cNvSpPr txBox="1"/>
          <p:nvPr/>
        </p:nvSpPr>
        <p:spPr>
          <a:xfrm>
            <a:off x="1006475" y="15875"/>
            <a:ext cx="101790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PARABOLA:…Il buon samaritano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9525" y="3871913"/>
            <a:ext cx="33004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3" name="Google Shape;173;p17"/>
          <p:cNvGraphicFramePr/>
          <p:nvPr/>
        </p:nvGraphicFramePr>
        <p:xfrm>
          <a:off x="2036763" y="3221038"/>
          <a:ext cx="10155225" cy="26384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10155225"/>
              </a:tblGrid>
              <a:tr h="263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1° LEZIONE (2H):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Racconto della parabola del Buon Samaritano /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visione racconto animato https://www.youtube.com/watch?v=fqsqH45auKI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Drammatizzazione · Divisione in sequenze illustrate con didascalia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2° LEZIONE (2H):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Esegesi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Riflessione sulla propria esperienza e condivisione dei vissuti personali attraverso domande guida: ti è mai successo di trovare qualcuno che ti aiutasse in un momento di difficoltà? Ti è mai successo invece di aiutare qualcuno che ne aveva bisogno?</a:t>
                      </a:r>
                      <a:endParaRPr sz="1800" u="none" strike="noStrike" cap="none"/>
                    </a:p>
                  </a:txBody>
                  <a:tcPr marL="89550" marR="89550" marT="0" marB="0"/>
                </a:tc>
              </a:tr>
            </a:tbl>
          </a:graphicData>
        </a:graphic>
      </p:graphicFrame>
      <p:sp>
        <p:nvSpPr>
          <p:cNvPr id="174" name="Google Shape;174;p17"/>
          <p:cNvSpPr txBox="1"/>
          <p:nvPr/>
        </p:nvSpPr>
        <p:spPr>
          <a:xfrm>
            <a:off x="41275" y="6135688"/>
            <a:ext cx="2230438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5" name="Google Shape;175;p17"/>
          <p:cNvGraphicFramePr/>
          <p:nvPr/>
        </p:nvGraphicFramePr>
        <p:xfrm>
          <a:off x="1804988" y="5883275"/>
          <a:ext cx="3894125" cy="115824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894125"/>
              </a:tblGrid>
              <a:tr h="115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-UTILIZZO DELLA BIBBIA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-IL LINGUAGGIO VERBALE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LINGUAGGIO ICONICO-VISIVO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-VALORIZZAZIONE DELL'ESPERIENZA DELL'ALUNNO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75" marR="89575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17"/>
          <p:cNvSpPr txBox="1"/>
          <p:nvPr/>
        </p:nvSpPr>
        <p:spPr>
          <a:xfrm>
            <a:off x="6348413" y="6319838"/>
            <a:ext cx="2424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7" name="Google Shape;177;p17"/>
          <p:cNvGraphicFramePr/>
          <p:nvPr/>
        </p:nvGraphicFramePr>
        <p:xfrm>
          <a:off x="8963025" y="6262688"/>
          <a:ext cx="2846400" cy="4270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6400"/>
              </a:tblGrid>
              <a:tr h="4270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00" marR="8950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/>
        </p:nvSpPr>
        <p:spPr>
          <a:xfrm>
            <a:off x="157163" y="-23813"/>
            <a:ext cx="11998325" cy="92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Il buon samaritano...  </a:t>
            </a:r>
            <a:r>
              <a:rPr lang="it-I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LAVORO INTERDISCIPLINARE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36513" y="6080125"/>
            <a:ext cx="2232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18"/>
          <p:cNvGraphicFramePr/>
          <p:nvPr/>
        </p:nvGraphicFramePr>
        <p:xfrm>
          <a:off x="1717675" y="5897563"/>
          <a:ext cx="3894150" cy="7318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894150"/>
              </a:tblGrid>
              <a:tr h="7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Coinvolgimento attivo dei bambini nelle attività proposte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89575" marR="89575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18"/>
          <p:cNvSpPr txBox="1"/>
          <p:nvPr/>
        </p:nvSpPr>
        <p:spPr>
          <a:xfrm>
            <a:off x="6281738" y="6419850"/>
            <a:ext cx="24257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6" name="Google Shape;186;p18"/>
          <p:cNvGraphicFramePr/>
          <p:nvPr/>
        </p:nvGraphicFramePr>
        <p:xfrm>
          <a:off x="9050338" y="6338888"/>
          <a:ext cx="2846375" cy="4270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6375"/>
              </a:tblGrid>
              <a:tr h="4270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00" marR="8950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  <p:sp>
        <p:nvSpPr>
          <p:cNvPr id="187" name="Google Shape;187;p18"/>
          <p:cNvSpPr txBox="1"/>
          <p:nvPr/>
        </p:nvSpPr>
        <p:spPr>
          <a:xfrm>
            <a:off x="8396288" y="847725"/>
            <a:ext cx="3300412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9688" y="1647825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36513" y="3146425"/>
            <a:ext cx="16176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IMMAGINE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36513" y="4030663"/>
            <a:ext cx="16176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STORIA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-12700" y="5019675"/>
            <a:ext cx="161607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EDUCAZIONE CIVICA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1741488" y="1482725"/>
            <a:ext cx="22304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ASCOLTO E COMPRENSIONE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5183188" y="836613"/>
            <a:ext cx="1582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4230688" y="1497013"/>
            <a:ext cx="3589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Ascoltare un racconto individuando le informazioni principali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8442325" y="1222375"/>
            <a:ext cx="3692525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Ascolto del racconto,  osservazione delle immagini attraverso l’uso del KAMISHIBAI  e attività di comprensione alla lim </a:t>
            </a:r>
            <a:r>
              <a:rPr lang="it-IT" sz="1800" b="0" i="0" u="sng" strike="noStrike" cap="non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https://www.liveworksheets.com/qo487217vd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4283075" y="2940050"/>
            <a:ext cx="358775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Sperimentare tecniche diverse per realizzare prodotti plastici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1717675" y="2925763"/>
            <a:ext cx="22320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ESPRIMERSI E COMUNICARE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8396288" y="3187700"/>
            <a:ext cx="36925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Costruzione di semplici  burattini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1685925" y="3786188"/>
            <a:ext cx="2230438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ORGANIZZAZIONE DELLE INFORMAZIONI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4230688" y="3881438"/>
            <a:ext cx="3589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relazioni di successione in esperienze narrate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8464550" y="3844925"/>
            <a:ext cx="3690938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Riordino delle immagini in sequenza temporale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1717675" y="5006975"/>
            <a:ext cx="231140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CITTADINANZA E COSTITUZIONE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4335463" y="4833938"/>
            <a:ext cx="35893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Riflettere sul fatto raccontato attualizzandolo nella nostra realtà contemporanea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8396288" y="4783138"/>
            <a:ext cx="36925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del  gioco delle flash cards per  guidare una riflessione collettiva: «E tu cosa ne pensi?»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1970088" y="863600"/>
            <a:ext cx="158273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281738" y="5867400"/>
            <a:ext cx="24257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TEMPI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Google Shape;207;p18"/>
          <p:cNvGraphicFramePr/>
          <p:nvPr/>
        </p:nvGraphicFramePr>
        <p:xfrm>
          <a:off x="8464550" y="5867400"/>
          <a:ext cx="2847975" cy="34290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7975"/>
              </a:tblGrid>
              <a:tr h="3429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8  ORE</a:t>
                      </a:r>
                      <a:endParaRPr/>
                    </a:p>
                  </a:txBody>
                  <a:tcPr marL="89550" marR="89550" marT="0" marB="0">
                    <a:solidFill>
                      <a:srgbClr val="F4B08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/>
        </p:nvSpPr>
        <p:spPr>
          <a:xfrm>
            <a:off x="187325" y="1525588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1881188" y="1255713"/>
            <a:ext cx="20685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DIO E L'UOMO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4" name="Google Shape;214;p19"/>
          <p:cNvGraphicFramePr/>
          <p:nvPr/>
        </p:nvGraphicFramePr>
        <p:xfrm>
          <a:off x="4737100" y="1204913"/>
          <a:ext cx="6153150" cy="54927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615315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Scoprire che per la religione cristiana Dio è Creatore Padre e che fin dalle origini ha stabilito un'alleanza con l'uomo.</a:t>
                      </a:r>
                      <a:endParaRPr sz="1800" u="none" strike="noStrike" cap="none"/>
                    </a:p>
                  </a:txBody>
                  <a:tcPr marL="89525" marR="8952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215" name="Google Shape;215;p19"/>
          <p:cNvSpPr txBox="1"/>
          <p:nvPr/>
        </p:nvSpPr>
        <p:spPr>
          <a:xfrm>
            <a:off x="1789113" y="2384425"/>
            <a:ext cx="28352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 BIBBIA E LE FONTI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6" name="Google Shape;216;p19"/>
          <p:cNvGraphicFramePr/>
          <p:nvPr/>
        </p:nvGraphicFramePr>
        <p:xfrm>
          <a:off x="4737100" y="2068513"/>
          <a:ext cx="6559550" cy="1249680"/>
        </p:xfrm>
        <a:graphic>
          <a:graphicData uri="http://schemas.openxmlformats.org/drawingml/2006/table">
            <a:tbl>
              <a:tblPr firstRow="1" firstCol="1" bandRow="1">
                <a:noFill/>
                <a:tableStyleId>{AF36F4F0-168E-4D34-84FF-926AC1E89D93}</a:tableStyleId>
              </a:tblPr>
              <a:tblGrid>
                <a:gridCol w="6559550"/>
              </a:tblGrid>
              <a:tr h="124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Verdana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Ascoltare, leggere e saper riferire circa alcune pagine bibliche fondamentali, tra cui i racconti della creazione, le vicende e le figure principali del popolo d'Israele, gli episodi chiave dei racconti evangelici e degli Atti degli Apostoli.</a:t>
                      </a: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19"/>
          <p:cNvSpPr txBox="1"/>
          <p:nvPr/>
        </p:nvSpPr>
        <p:spPr>
          <a:xfrm>
            <a:off x="136525" y="334963"/>
            <a:ext cx="120554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CONFRONTO TRA PASQUA EBRAICA E PASQUA CRISTIANA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1789113" y="3754438"/>
            <a:ext cx="31051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IL LINGUAGGIO RELIGIOSO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9" name="Google Shape;219;p19"/>
          <p:cNvGraphicFramePr/>
          <p:nvPr/>
        </p:nvGraphicFramePr>
        <p:xfrm>
          <a:off x="4751388" y="3803650"/>
          <a:ext cx="6559550" cy="822960"/>
        </p:xfrm>
        <a:graphic>
          <a:graphicData uri="http://schemas.openxmlformats.org/drawingml/2006/table">
            <a:tbl>
              <a:tblPr firstRow="1" firstCol="1" bandRow="1">
                <a:noFill/>
                <a:tableStyleId>{AF36F4F0-168E-4D34-84FF-926AC1E89D93}</a:tableStyleId>
              </a:tblPr>
              <a:tblGrid>
                <a:gridCol w="6559550"/>
              </a:tblGrid>
              <a:tr h="8223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Riconoscere i segni cristiani del Natale e della Pasqua, nell'ambiente, nelle celebrazioni.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220" name="Google Shape;220;p19"/>
          <p:cNvSpPr txBox="1"/>
          <p:nvPr/>
        </p:nvSpPr>
        <p:spPr>
          <a:xfrm>
            <a:off x="1881188" y="5462588"/>
            <a:ext cx="310673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VALORI ETICI 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RELIGIOSI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1" name="Google Shape;221;p19"/>
          <p:cNvGraphicFramePr/>
          <p:nvPr/>
        </p:nvGraphicFramePr>
        <p:xfrm>
          <a:off x="4737100" y="5400675"/>
          <a:ext cx="6559550" cy="823925"/>
        </p:xfrm>
        <a:graphic>
          <a:graphicData uri="http://schemas.openxmlformats.org/drawingml/2006/table">
            <a:tbl>
              <a:tblPr firstRow="1" firstCol="1" bandRow="1">
                <a:noFill/>
                <a:tableStyleId>{AF36F4F0-168E-4D34-84FF-926AC1E89D93}</a:tableStyleId>
              </a:tblPr>
              <a:tblGrid>
                <a:gridCol w="6559550"/>
              </a:tblGrid>
              <a:tr h="8239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Riconoscere nel patto di Alleanza con Dio i valori che stanno alla base della convivenza umana, della giustizia, della carità.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447675" y="1366838"/>
            <a:ext cx="32988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Google Shape;227;p20"/>
          <p:cNvGraphicFramePr/>
          <p:nvPr/>
        </p:nvGraphicFramePr>
        <p:xfrm>
          <a:off x="3975100" y="31750"/>
          <a:ext cx="7924800" cy="466344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7924800"/>
              </a:tblGrid>
              <a:tr h="466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1° LEZIONE (2H):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Partendo da “Pesah” come passaggio in entrambe le religioni si affrontano i racconti della Pasqua ebraica e della Pasqua cristiana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Spiegazione eventualmente accompagnata dal video: https://www.youtube.com/watch?v=n1KccWB9928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·Confronto dei simboli pasquali cristiani ed ebraici</a:t>
                      </a:r>
                      <a:endParaRPr sz="1800" u="none" strike="noStrike" cap="none"/>
                    </a:p>
                    <a:p>
                      <a:pPr marL="34290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2° LEZIONE (2H):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Attività laboratoriale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arenR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Realizzazione di un Lapbook dei simboli ebraici e cristiani: la classe è divisa in due gruppi e ciascun gruppo realizzerà simboli di Pasqua ebraica o cristiana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arenR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Ogni gruppo presenta il proprio lavoro ai compagni</a:t>
                      </a:r>
                      <a:endParaRPr/>
                    </a:p>
                    <a:p>
                      <a:pPr marL="34290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800" u="none" strike="noStrike" cap="none"/>
                        <a:t>3° LEZIONE (2H):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Riflessione condivisa: come trascorri il giorno di pasqua?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Racconto con rappresentazione grafica</a:t>
                      </a:r>
                      <a:endParaRPr sz="1800" u="none" strike="noStrike" cap="none"/>
                    </a:p>
                    <a:p>
                      <a:pPr marL="34290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89525" marR="89525" marT="0" marB="0"/>
                </a:tc>
              </a:tr>
            </a:tbl>
          </a:graphicData>
        </a:graphic>
      </p:graphicFrame>
      <p:sp>
        <p:nvSpPr>
          <p:cNvPr id="228" name="Google Shape;228;p20"/>
          <p:cNvSpPr txBox="1"/>
          <p:nvPr/>
        </p:nvSpPr>
        <p:spPr>
          <a:xfrm>
            <a:off x="74613" y="5621338"/>
            <a:ext cx="2232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9" name="Google Shape;229;p20"/>
          <p:cNvGraphicFramePr/>
          <p:nvPr/>
        </p:nvGraphicFramePr>
        <p:xfrm>
          <a:off x="1673225" y="4813300"/>
          <a:ext cx="4502150" cy="197485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4502150"/>
              </a:tblGrid>
              <a:tr h="197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-VALORIZZAZIONE DELL'ESPERIENZA DELL'ALUNNO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-USO GRADUALE DEI PRINCIPALI DOCUMENTI DELLA RELIGIONE CATTOLICA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-LETTURA DEI SEGNI DELLA VITA CRISTIANA PRESENTI NELL'AMBIENTE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-IL LINGUAGGIO VERBALE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-IL LINGUAGGIO ICONICO-VISIVO</a:t>
                      </a: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550" marR="89550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230" name="Google Shape;230;p20"/>
          <p:cNvSpPr txBox="1"/>
          <p:nvPr/>
        </p:nvSpPr>
        <p:spPr>
          <a:xfrm>
            <a:off x="6348413" y="5989638"/>
            <a:ext cx="2424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1" name="Google Shape;231;p20"/>
          <p:cNvGraphicFramePr/>
          <p:nvPr/>
        </p:nvGraphicFramePr>
        <p:xfrm>
          <a:off x="9053513" y="5888038"/>
          <a:ext cx="2846375" cy="42672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6375"/>
              </a:tblGrid>
              <a:tr h="4254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00" marR="8950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/>
        </p:nvSpPr>
        <p:spPr>
          <a:xfrm>
            <a:off x="2235200" y="1168400"/>
            <a:ext cx="1616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157163" y="161925"/>
            <a:ext cx="11998325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it-IT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CONFRONTO TRA PASQUA EBRAICA E PASQUA CRISTIANA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  LAVORO INTERDISCIPLINARE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8651875" y="1122363"/>
            <a:ext cx="32988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 E ATTIVITA’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-9525" y="6002338"/>
            <a:ext cx="2232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0" name="Google Shape;240;p21"/>
          <p:cNvGraphicFramePr/>
          <p:nvPr/>
        </p:nvGraphicFramePr>
        <p:xfrm>
          <a:off x="1620838" y="5992813"/>
          <a:ext cx="3892550" cy="593725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38925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Coinvolgimento attivo dei bambini nelle attività proposte</a:t>
                      </a:r>
                      <a:endParaRPr/>
                    </a:p>
                  </a:txBody>
                  <a:tcPr marL="89525" marR="89525" marT="0" marB="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241" name="Google Shape;241;p21"/>
          <p:cNvSpPr txBox="1"/>
          <p:nvPr/>
        </p:nvSpPr>
        <p:spPr>
          <a:xfrm>
            <a:off x="6229350" y="6311900"/>
            <a:ext cx="24241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MODALITA’ DI VERIFICA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2" name="Google Shape;242;p21"/>
          <p:cNvGraphicFramePr/>
          <p:nvPr/>
        </p:nvGraphicFramePr>
        <p:xfrm>
          <a:off x="8743950" y="6245225"/>
          <a:ext cx="2846400" cy="42672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6400"/>
              </a:tblGrid>
              <a:tr h="4254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PROVE OGGETTIVE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400" u="none" strike="noStrike" cap="none"/>
                        <a:t>OSSERVAZIONI SISTEMATICHE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00" marR="89500" marT="0" marB="0"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  <p:sp>
        <p:nvSpPr>
          <p:cNvPr id="243" name="Google Shape;243;p21"/>
          <p:cNvSpPr txBox="1"/>
          <p:nvPr/>
        </p:nvSpPr>
        <p:spPr>
          <a:xfrm>
            <a:off x="227013" y="1717675"/>
            <a:ext cx="16160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101600" y="2387600"/>
            <a:ext cx="161766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IMMAGINE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101600" y="3135313"/>
            <a:ext cx="20843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MUSICA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150813" y="4881563"/>
            <a:ext cx="16176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EDUCAZIONE CIVICA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2098675" y="4330700"/>
            <a:ext cx="23114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5257800" y="1120775"/>
            <a:ext cx="15811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2098675" y="4837113"/>
            <a:ext cx="2311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CITTADINANZA E INTERCULTURA</a:t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4557713" y="4786313"/>
            <a:ext cx="3589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Valorizzare le diverse culture e i loro aspetti peculiari</a:t>
            </a:r>
            <a:endParaRPr/>
          </a:p>
        </p:txBody>
      </p:sp>
      <p:sp>
        <p:nvSpPr>
          <p:cNvPr id="251" name="Google Shape;251;p21"/>
          <p:cNvSpPr txBox="1"/>
          <p:nvPr/>
        </p:nvSpPr>
        <p:spPr>
          <a:xfrm>
            <a:off x="8494713" y="4700588"/>
            <a:ext cx="36925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Simulazione di una piccola festa di Pasqua ebraica e di Pasqua cristiana</a:t>
            </a:r>
            <a:endParaRPr/>
          </a:p>
        </p:txBody>
      </p:sp>
      <p:sp>
        <p:nvSpPr>
          <p:cNvPr id="252" name="Google Shape;252;p21"/>
          <p:cNvSpPr txBox="1"/>
          <p:nvPr/>
        </p:nvSpPr>
        <p:spPr>
          <a:xfrm>
            <a:off x="8455025" y="1493838"/>
            <a:ext cx="3703638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Produzione di un testo regolativo rispetto alla ricetta del "CHAROSET"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8531225" y="2413000"/>
            <a:ext cx="3692525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Realizzazione del menù di Pasqua ebraica e di Pasqua cristiana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4867275" y="1670050"/>
            <a:ext cx="358933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Scrivere e rielaborare testi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1963738" y="2243138"/>
            <a:ext cx="22304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ESPRIMERSI E COMUNICARE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4572000" y="2243138"/>
            <a:ext cx="3589338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Sperimentare tecniche diverse per realizzare prodotti iconografici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147638" y="4059238"/>
            <a:ext cx="20843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MOTORIA</a:t>
            </a:r>
            <a:endParaRPr/>
          </a:p>
        </p:txBody>
      </p:sp>
      <p:sp>
        <p:nvSpPr>
          <p:cNvPr id="258" name="Google Shape;258;p21"/>
          <p:cNvSpPr txBox="1"/>
          <p:nvPr/>
        </p:nvSpPr>
        <p:spPr>
          <a:xfrm>
            <a:off x="1990725" y="3151188"/>
            <a:ext cx="2232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ASCOLTO</a:t>
            </a:r>
            <a:endParaRPr/>
          </a:p>
        </p:txBody>
      </p:sp>
      <p:sp>
        <p:nvSpPr>
          <p:cNvPr id="259" name="Google Shape;259;p21"/>
          <p:cNvSpPr txBox="1"/>
          <p:nvPr/>
        </p:nvSpPr>
        <p:spPr>
          <a:xfrm>
            <a:off x="1700213" y="3697288"/>
            <a:ext cx="28098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LINGUAGGIO DEL CORPO COME MODALITA' COMUNICATIVA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4621213" y="3062288"/>
            <a:ext cx="3589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Ascoltare brani musicali di culture diverse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4640263" y="3908425"/>
            <a:ext cx="358933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Comunicare emozioni attraverso la danza 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8453438" y="3332163"/>
            <a:ext cx="36909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Visione  e ascolto del video </a:t>
            </a:r>
            <a:r>
              <a:rPr lang="it-IT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https://youtu.be/-3ZHRdJl4F0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 realizzazione della danza</a:t>
            </a: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6305550" y="5724525"/>
            <a:ext cx="24257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TEMPI PREVISTI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Google Shape;264;p21"/>
          <p:cNvGraphicFramePr/>
          <p:nvPr/>
        </p:nvGraphicFramePr>
        <p:xfrm>
          <a:off x="8369300" y="5724525"/>
          <a:ext cx="2847975" cy="427050"/>
        </p:xfrm>
        <a:graphic>
          <a:graphicData uri="http://schemas.openxmlformats.org/drawingml/2006/table">
            <a:tbl>
              <a:tblPr>
                <a:noFill/>
                <a:tableStyleId>{AF36F4F0-168E-4D34-84FF-926AC1E89D93}</a:tableStyleId>
              </a:tblPr>
              <a:tblGrid>
                <a:gridCol w="2847975"/>
              </a:tblGrid>
              <a:tr h="4270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800" u="none" strike="noStrike" cap="none"/>
                        <a:t>8  ORE</a:t>
                      </a:r>
                      <a:endParaRPr/>
                    </a:p>
                  </a:txBody>
                  <a:tcPr marL="89550" marR="89550" marT="0" marB="0">
                    <a:solidFill>
                      <a:srgbClr val="F4B081"/>
                    </a:solidFill>
                  </a:tcPr>
                </a:tc>
              </a:tr>
            </a:tbl>
          </a:graphicData>
        </a:graphic>
      </p:graphicFrame>
      <p:sp>
        <p:nvSpPr>
          <p:cNvPr id="265" name="Google Shape;265;p21"/>
          <p:cNvSpPr txBox="1"/>
          <p:nvPr/>
        </p:nvSpPr>
        <p:spPr>
          <a:xfrm>
            <a:off x="1990725" y="1673225"/>
            <a:ext cx="22320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SCRITTURA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1857</Words>
  <Application>Microsoft Office PowerPoint</Application>
  <PresentationFormat>Personalizzato</PresentationFormat>
  <Paragraphs>434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Noto Sans Symbols</vt:lpstr>
      <vt:lpstr>Times New Roman</vt:lpstr>
      <vt:lpstr>Calibri</vt:lpstr>
      <vt:lpstr>Verdana</vt:lpstr>
      <vt:lpstr>Algerian</vt:lpstr>
      <vt:lpstr>Quattrocento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ALucini</dc:creator>
  <cp:lastModifiedBy>ALucini</cp:lastModifiedBy>
  <cp:revision>1</cp:revision>
  <dcterms:modified xsi:type="dcterms:W3CDTF">2022-04-01T15:16:32Z</dcterms:modified>
</cp:coreProperties>
</file>